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0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10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3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91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72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87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7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59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6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35151-BEBD-47FF-B988-22CD1C72B570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449D1-1091-40D5-B6AD-5AA214C7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rmhomecheckservice.org/" TargetMode="External"/><Relationship Id="rId2" Type="http://schemas.openxmlformats.org/officeDocument/2006/relationships/hyperlink" Target="http://www.eastsussexcab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citizensadvice.org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Help at a time of crisis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b="1" dirty="0" smtClean="0">
                <a:solidFill>
                  <a:schemeClr val="tx2"/>
                </a:solidFill>
              </a:rPr>
              <a:t>October 2020</a:t>
            </a: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98"/>
          <a:stretch/>
        </p:blipFill>
        <p:spPr>
          <a:xfrm>
            <a:off x="2915816" y="1143147"/>
            <a:ext cx="360292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318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0939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800" b="1" dirty="0"/>
              <a:t>Parents, carers and disabled people at least twice as likely to face redundancy, warns Citizens </a:t>
            </a:r>
            <a:r>
              <a:rPr lang="en-GB" sz="2800" b="1" dirty="0" smtClean="0"/>
              <a:t>Advice</a:t>
            </a:r>
          </a:p>
          <a:p>
            <a:endParaRPr lang="en-GB" b="1" dirty="0"/>
          </a:p>
          <a:p>
            <a:r>
              <a:rPr lang="en-GB" sz="2000" dirty="0" smtClean="0"/>
              <a:t>Citizens </a:t>
            </a:r>
            <a:r>
              <a:rPr lang="en-GB" sz="2000" dirty="0"/>
              <a:t>Advice has found that parents, carers, disabled people whose disability has a large impact on their day-to-day life, and those who previously shielded, are at least twice as likely to face redundancy as the rest of the working population.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One </a:t>
            </a:r>
            <a:r>
              <a:rPr lang="en-GB" sz="2000" dirty="0"/>
              <a:t>in six (17%) of the working age population facing </a:t>
            </a:r>
            <a:r>
              <a:rPr lang="en-GB" sz="2000" dirty="0" smtClean="0"/>
              <a:t>redundancy those </a:t>
            </a:r>
            <a:r>
              <a:rPr lang="en-GB" sz="2000" dirty="0"/>
              <a:t>in more vulnerable circumstances are likely to bear the brunt.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The </a:t>
            </a:r>
            <a:r>
              <a:rPr lang="en-GB" sz="2000" dirty="0"/>
              <a:t>charity’s survey of 6,000 people shows: </a:t>
            </a:r>
            <a:endParaRPr lang="en-GB" sz="2000" dirty="0" smtClean="0"/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One in four</a:t>
            </a:r>
            <a:r>
              <a:rPr lang="en-GB" sz="2000" dirty="0"/>
              <a:t> disabled people (27%) were facing redundancy. This rose to 37% of those who said their disability has a large impact on their day-to-day life.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Half</a:t>
            </a:r>
            <a:r>
              <a:rPr lang="en-GB" sz="2000" dirty="0"/>
              <a:t> of those who were in the shielded group (48%), as they were extremely clinically vulnerable to coronavirus, were at risk of redundancy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Two in five</a:t>
            </a:r>
            <a:r>
              <a:rPr lang="en-GB" sz="2000" dirty="0"/>
              <a:t> parents or carers (39%) faced losing their </a:t>
            </a:r>
            <a:r>
              <a:rPr lang="en-GB" sz="2000" dirty="0" smtClean="0"/>
              <a:t>job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427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What’s next?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6916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Increasing our Debt capacity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Debt and Benefits Advice for mental health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Improving access for BAME communities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Recruiting and training more “virtual volunteers”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More training on employment issues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Continuing to campaign for change</a:t>
            </a: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housing rights including temporary accommodation and homelessness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e</a:t>
            </a:r>
            <a:r>
              <a:rPr lang="en-GB" sz="2400" dirty="0" smtClean="0">
                <a:solidFill>
                  <a:schemeClr val="tx2"/>
                </a:solidFill>
              </a:rPr>
              <a:t>mployment rights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f</a:t>
            </a:r>
            <a:r>
              <a:rPr lang="en-GB" sz="2400" dirty="0" smtClean="0">
                <a:solidFill>
                  <a:schemeClr val="tx2"/>
                </a:solidFill>
              </a:rPr>
              <a:t>inancial support including welfare benefits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8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Contact us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East Sussex </a:t>
            </a:r>
            <a:r>
              <a:rPr lang="en-GB" dirty="0" err="1" smtClean="0">
                <a:solidFill>
                  <a:schemeClr val="tx2"/>
                </a:solidFill>
              </a:rPr>
              <a:t>Adviceline</a:t>
            </a:r>
            <a:r>
              <a:rPr lang="en-GB" dirty="0" smtClean="0">
                <a:solidFill>
                  <a:schemeClr val="tx2"/>
                </a:solidFill>
              </a:rPr>
              <a:t> - 03444 111 444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Send a message via </a:t>
            </a:r>
            <a:r>
              <a:rPr lang="en-GB" dirty="0" smtClean="0">
                <a:solidFill>
                  <a:schemeClr val="tx2"/>
                </a:solidFill>
                <a:hlinkClick r:id="rId2"/>
              </a:rPr>
              <a:t>www.eastsussexcab.co.uk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Warm Home Check Service </a:t>
            </a:r>
            <a:r>
              <a:rPr lang="en-GB" dirty="0" smtClean="0">
                <a:solidFill>
                  <a:schemeClr val="tx2"/>
                </a:solidFill>
                <a:hlinkClick r:id="rId3"/>
              </a:rPr>
              <a:t>www.warmhomecheckservice.org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Citizens </a:t>
            </a:r>
            <a:r>
              <a:rPr lang="en-GB" dirty="0">
                <a:solidFill>
                  <a:schemeClr val="tx2"/>
                </a:solidFill>
              </a:rPr>
              <a:t>Advice </a:t>
            </a:r>
            <a:r>
              <a:rPr lang="en-GB" dirty="0" smtClean="0">
                <a:solidFill>
                  <a:schemeClr val="tx2"/>
                </a:solidFill>
              </a:rPr>
              <a:t>Consumer Helpline  -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0808 </a:t>
            </a:r>
            <a:r>
              <a:rPr lang="en-GB" dirty="0">
                <a:solidFill>
                  <a:schemeClr val="tx2"/>
                </a:solidFill>
              </a:rPr>
              <a:t>223 1133 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Universal Credit Help to Claim –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0800 </a:t>
            </a:r>
            <a:r>
              <a:rPr lang="en-GB" dirty="0">
                <a:solidFill>
                  <a:schemeClr val="tx2"/>
                </a:solidFill>
              </a:rPr>
              <a:t>144 8 </a:t>
            </a:r>
            <a:r>
              <a:rPr lang="en-GB" dirty="0" smtClean="0">
                <a:solidFill>
                  <a:schemeClr val="tx2"/>
                </a:solidFill>
              </a:rPr>
              <a:t>444</a:t>
            </a:r>
          </a:p>
          <a:p>
            <a:r>
              <a:rPr lang="en-GB" dirty="0" smtClean="0">
                <a:solidFill>
                  <a:schemeClr val="tx2"/>
                </a:solidFill>
                <a:hlinkClick r:id="rId4"/>
              </a:rPr>
              <a:t>citizensadvice.org.uk</a:t>
            </a:r>
            <a:r>
              <a:rPr lang="en-GB" dirty="0" smtClean="0">
                <a:solidFill>
                  <a:schemeClr val="tx2"/>
                </a:solidFill>
              </a:rPr>
              <a:t> – webchat for UC and Debt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28"/>
          <a:stretch/>
        </p:blipFill>
        <p:spPr>
          <a:xfrm>
            <a:off x="0" y="21075"/>
            <a:ext cx="1261593" cy="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1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About Us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We’re local charities – 5 in East Sussex – part of the national organisation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We’re mostly staffed by volunteers – 90% - and a small team of paid staff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We give general advice on most subjects and specialist advice on debt and benefits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We campaign o improve the policies and practices which affect people’s lives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28"/>
          <a:stretch/>
        </p:blipFill>
        <p:spPr>
          <a:xfrm>
            <a:off x="0" y="21075"/>
            <a:ext cx="1261593" cy="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7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Lockdown – what we did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Rapid switch to home working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Staff and volunteers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Advice via phone, email and webchat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Universal Credit Help to Claim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Benefits and Debt Casework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28"/>
          <a:stretch/>
        </p:blipFill>
        <p:spPr>
          <a:xfrm>
            <a:off x="0" y="21075"/>
            <a:ext cx="1261593" cy="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2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Our achievements so far…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9600" dirty="0" smtClean="0">
                <a:solidFill>
                  <a:schemeClr val="tx2"/>
                </a:solidFill>
              </a:rPr>
              <a:t>Since lockdown started, in East Sussex we have:</a:t>
            </a:r>
          </a:p>
          <a:p>
            <a:pPr marL="800100" lvl="2" indent="0">
              <a:lnSpc>
                <a:spcPct val="120000"/>
              </a:lnSpc>
              <a:buNone/>
            </a:pPr>
            <a:r>
              <a:rPr lang="en-GB" sz="9600" dirty="0" smtClean="0">
                <a:solidFill>
                  <a:schemeClr val="tx2"/>
                </a:solidFill>
              </a:rPr>
              <a:t>Advised </a:t>
            </a:r>
            <a:r>
              <a:rPr lang="en-GB" sz="9600" dirty="0" smtClean="0">
                <a:solidFill>
                  <a:schemeClr val="tx2"/>
                </a:solidFill>
              </a:rPr>
              <a:t>9,217 clients</a:t>
            </a:r>
          </a:p>
          <a:p>
            <a:pPr marL="800100" lvl="2" indent="0">
              <a:lnSpc>
                <a:spcPct val="120000"/>
              </a:lnSpc>
              <a:buNone/>
            </a:pPr>
            <a:r>
              <a:rPr lang="en-GB" sz="9600" dirty="0" smtClean="0">
                <a:solidFill>
                  <a:schemeClr val="tx2"/>
                </a:solidFill>
              </a:rPr>
              <a:t>on </a:t>
            </a:r>
            <a:r>
              <a:rPr lang="en-GB" sz="9600" dirty="0" smtClean="0">
                <a:solidFill>
                  <a:schemeClr val="tx2"/>
                </a:solidFill>
              </a:rPr>
              <a:t>30,176 advice issues</a:t>
            </a:r>
          </a:p>
          <a:p>
            <a:pPr>
              <a:lnSpc>
                <a:spcPct val="120000"/>
              </a:lnSpc>
            </a:pPr>
            <a:r>
              <a:rPr lang="en-GB" sz="9600" dirty="0" smtClean="0">
                <a:solidFill>
                  <a:schemeClr val="tx2"/>
                </a:solidFill>
              </a:rPr>
              <a:t>Helped </a:t>
            </a:r>
            <a:r>
              <a:rPr lang="en-GB" sz="9600" dirty="0" smtClean="0">
                <a:solidFill>
                  <a:schemeClr val="tx2"/>
                </a:solidFill>
              </a:rPr>
              <a:t>clients raise income of £3.9 million – benefits, refunds, wages owed, deposits refunded </a:t>
            </a:r>
            <a:r>
              <a:rPr lang="en-GB" sz="9600" dirty="0" err="1" smtClean="0">
                <a:solidFill>
                  <a:schemeClr val="tx2"/>
                </a:solidFill>
              </a:rPr>
              <a:t>etc</a:t>
            </a:r>
            <a:endParaRPr lang="en-GB" sz="96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9600" dirty="0" smtClean="0">
                <a:solidFill>
                  <a:schemeClr val="tx2"/>
                </a:solidFill>
              </a:rPr>
              <a:t>Written </a:t>
            </a:r>
            <a:r>
              <a:rPr lang="en-GB" sz="9600" dirty="0" smtClean="0">
                <a:solidFill>
                  <a:schemeClr val="tx2"/>
                </a:solidFill>
              </a:rPr>
              <a:t>off debts equalling £645,724</a:t>
            </a:r>
          </a:p>
          <a:p>
            <a:pPr>
              <a:lnSpc>
                <a:spcPct val="120000"/>
              </a:lnSpc>
            </a:pPr>
            <a:r>
              <a:rPr lang="en-GB" sz="9600" dirty="0" smtClean="0">
                <a:solidFill>
                  <a:schemeClr val="tx2"/>
                </a:solidFill>
              </a:rPr>
              <a:t>Top </a:t>
            </a:r>
            <a:r>
              <a:rPr lang="en-GB" sz="9600" dirty="0" smtClean="0">
                <a:solidFill>
                  <a:schemeClr val="tx2"/>
                </a:solidFill>
              </a:rPr>
              <a:t>subjects – 	Benefits </a:t>
            </a:r>
            <a:r>
              <a:rPr lang="en-GB" sz="9600" dirty="0" err="1" smtClean="0">
                <a:solidFill>
                  <a:schemeClr val="tx2"/>
                </a:solidFill>
              </a:rPr>
              <a:t>inc</a:t>
            </a:r>
            <a:r>
              <a:rPr lang="en-GB" sz="9600" dirty="0" smtClean="0">
                <a:solidFill>
                  <a:schemeClr val="tx2"/>
                </a:solidFill>
              </a:rPr>
              <a:t> Universal Credit					Employment</a:t>
            </a:r>
            <a:br>
              <a:rPr lang="en-GB" sz="9600" dirty="0" smtClean="0">
                <a:solidFill>
                  <a:schemeClr val="tx2"/>
                </a:solidFill>
              </a:rPr>
            </a:br>
            <a:r>
              <a:rPr lang="en-GB" sz="9600" dirty="0" smtClean="0">
                <a:solidFill>
                  <a:schemeClr val="tx2"/>
                </a:solidFill>
              </a:rPr>
              <a:t>		</a:t>
            </a:r>
            <a:r>
              <a:rPr lang="en-GB" sz="9600" dirty="0" smtClean="0">
                <a:solidFill>
                  <a:schemeClr val="tx2"/>
                </a:solidFill>
              </a:rPr>
              <a:t>	Debt</a:t>
            </a:r>
            <a:r>
              <a:rPr lang="en-GB" sz="9600" dirty="0" smtClean="0">
                <a:solidFill>
                  <a:schemeClr val="tx2"/>
                </a:solidFill>
              </a:rPr>
              <a:t/>
            </a:r>
            <a:br>
              <a:rPr lang="en-GB" sz="9600" dirty="0" smtClean="0">
                <a:solidFill>
                  <a:schemeClr val="tx2"/>
                </a:solidFill>
              </a:rPr>
            </a:br>
            <a:r>
              <a:rPr lang="en-GB" sz="9600" dirty="0" smtClean="0">
                <a:solidFill>
                  <a:schemeClr val="tx2"/>
                </a:solidFill>
              </a:rPr>
              <a:t>		</a:t>
            </a:r>
            <a:r>
              <a:rPr lang="en-GB" sz="9600" dirty="0" smtClean="0">
                <a:solidFill>
                  <a:schemeClr val="tx2"/>
                </a:solidFill>
              </a:rPr>
              <a:t>	Housing</a:t>
            </a:r>
            <a:r>
              <a:rPr lang="en-GB" sz="9600" dirty="0" smtClean="0">
                <a:solidFill>
                  <a:schemeClr val="tx2"/>
                </a:solidFill>
              </a:rPr>
              <a:t/>
            </a:r>
            <a:br>
              <a:rPr lang="en-GB" sz="9600" dirty="0" smtClean="0">
                <a:solidFill>
                  <a:schemeClr val="tx2"/>
                </a:solidFill>
              </a:rPr>
            </a:br>
            <a:r>
              <a:rPr lang="en-GB" sz="9600" dirty="0" smtClean="0">
                <a:solidFill>
                  <a:schemeClr val="tx2"/>
                </a:solidFill>
              </a:rPr>
              <a:t>		</a:t>
            </a:r>
            <a:r>
              <a:rPr lang="en-GB" sz="9600" dirty="0" smtClean="0">
                <a:solidFill>
                  <a:schemeClr val="tx2"/>
                </a:solidFill>
              </a:rPr>
              <a:t>	Utilities </a:t>
            </a:r>
            <a:r>
              <a:rPr lang="en-GB" sz="9600" dirty="0" smtClean="0">
                <a:solidFill>
                  <a:schemeClr val="tx2"/>
                </a:solidFill>
              </a:rPr>
              <a:t>&amp; Communications</a:t>
            </a:r>
          </a:p>
          <a:p>
            <a:pPr marL="0" indent="0">
              <a:buNone/>
            </a:pPr>
            <a:r>
              <a:rPr lang="en-GB" sz="4800" dirty="0" smtClean="0"/>
              <a:t>		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28"/>
          <a:stretch/>
        </p:blipFill>
        <p:spPr>
          <a:xfrm>
            <a:off x="0" y="21075"/>
            <a:ext cx="1261593" cy="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4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Employment Advice</a:t>
            </a:r>
            <a:r>
              <a:rPr lang="en-GB" dirty="0" smtClean="0">
                <a:solidFill>
                  <a:schemeClr val="tx2"/>
                </a:solidFill>
              </a:rPr>
              <a:t>	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The furlough scheme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The self-employed support scheme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Redundancy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Universal Credit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Returning to work issues – safety, shielding </a:t>
            </a:r>
            <a:r>
              <a:rPr lang="en-GB" dirty="0" err="1" smtClean="0">
                <a:solidFill>
                  <a:schemeClr val="tx2"/>
                </a:solidFill>
              </a:rPr>
              <a:t>etc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Few sources of help with employment rights issues – ACAS, Trade unions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28"/>
          <a:stretch/>
        </p:blipFill>
        <p:spPr>
          <a:xfrm>
            <a:off x="0" y="21075"/>
            <a:ext cx="1261593" cy="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2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What changed?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Citizens Advice – help at a time of crisis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Fewer debt enquiries – recovery action on hold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Fewer housing enquiries – evictions on hold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“Kicking the can down the road”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Living off credit?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Consumer enquiries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Massive impact on statutory services – DWP, Councils, Court Service, Employment tribunals </a:t>
            </a:r>
            <a:r>
              <a:rPr lang="en-GB" dirty="0" err="1" smtClean="0">
                <a:solidFill>
                  <a:schemeClr val="tx2"/>
                </a:solidFill>
              </a:rPr>
              <a:t>etc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28"/>
          <a:stretch/>
        </p:blipFill>
        <p:spPr>
          <a:xfrm>
            <a:off x="0" y="21075"/>
            <a:ext cx="1261593" cy="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" t="2720" r="1062" b="2088"/>
          <a:stretch/>
        </p:blipFill>
        <p:spPr bwMode="auto">
          <a:xfrm>
            <a:off x="0" y="980728"/>
            <a:ext cx="9144000" cy="429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28"/>
          <a:stretch/>
        </p:blipFill>
        <p:spPr>
          <a:xfrm>
            <a:off x="0" y="21075"/>
            <a:ext cx="1261593" cy="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5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"/>
          <a:stretch/>
        </p:blipFill>
        <p:spPr>
          <a:xfrm>
            <a:off x="1" y="476672"/>
            <a:ext cx="9144000" cy="532859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28"/>
          <a:stretch/>
        </p:blipFill>
        <p:spPr>
          <a:xfrm>
            <a:off x="0" y="21075"/>
            <a:ext cx="1261593" cy="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1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Campaigns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As well as giving advice we campaign on issues which affect our clients and seek to bring about improvements to the policies and practices which affect people’s lives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Government Support </a:t>
            </a:r>
            <a:r>
              <a:rPr lang="en-GB" dirty="0" smtClean="0">
                <a:solidFill>
                  <a:schemeClr val="tx2"/>
                </a:solidFill>
              </a:rPr>
              <a:t>schemes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Employment rights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Benefits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Housing / homelessness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28"/>
          <a:stretch/>
        </p:blipFill>
        <p:spPr>
          <a:xfrm>
            <a:off x="0" y="21075"/>
            <a:ext cx="1261593" cy="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30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A0F74F7DACFC4DB6E0A1D9B680600E" ma:contentTypeVersion="12" ma:contentTypeDescription="Create a new document." ma:contentTypeScope="" ma:versionID="699138abeb4c3f09450eb880c0b11fc6">
  <xsd:schema xmlns:xsd="http://www.w3.org/2001/XMLSchema" xmlns:xs="http://www.w3.org/2001/XMLSchema" xmlns:p="http://schemas.microsoft.com/office/2006/metadata/properties" xmlns:ns2="dcf441ee-7d3e-4678-b5b1-a7fe3c869130" xmlns:ns3="1e19627a-5f4b-42e1-bad4-005737219ea0" targetNamespace="http://schemas.microsoft.com/office/2006/metadata/properties" ma:root="true" ma:fieldsID="4ca9901f355684b2f332f19aaa0434ed" ns2:_="" ns3:_="">
    <xsd:import namespace="dcf441ee-7d3e-4678-b5b1-a7fe3c869130"/>
    <xsd:import namespace="1e19627a-5f4b-42e1-bad4-005737219e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441ee-7d3e-4678-b5b1-a7fe3c8691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19627a-5f4b-42e1-bad4-005737219e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E859B1-FDFC-4108-B081-6D14F639E8FB}"/>
</file>

<file path=customXml/itemProps2.xml><?xml version="1.0" encoding="utf-8"?>
<ds:datastoreItem xmlns:ds="http://schemas.openxmlformats.org/officeDocument/2006/customXml" ds:itemID="{1292BD99-83AE-4F69-AB9B-6A6C48665032}"/>
</file>

<file path=customXml/itemProps3.xml><?xml version="1.0" encoding="utf-8"?>
<ds:datastoreItem xmlns:ds="http://schemas.openxmlformats.org/officeDocument/2006/customXml" ds:itemID="{CBA62387-5D58-4D59-9F7F-6CA0C12E6B98}"/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443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About Us</vt:lpstr>
      <vt:lpstr>Lockdown – what we did</vt:lpstr>
      <vt:lpstr>Our achievements so far… </vt:lpstr>
      <vt:lpstr>Employment Advice </vt:lpstr>
      <vt:lpstr>What changed?</vt:lpstr>
      <vt:lpstr>PowerPoint Presentation</vt:lpstr>
      <vt:lpstr>PowerPoint Presentation</vt:lpstr>
      <vt:lpstr>Campaigns </vt:lpstr>
      <vt:lpstr>PowerPoint Presentation</vt:lpstr>
      <vt:lpstr>What’s next?</vt:lpstr>
      <vt:lpstr>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 Advice</dc:title>
  <dc:creator>Alan</dc:creator>
  <cp:lastModifiedBy>Alan</cp:lastModifiedBy>
  <cp:revision>14</cp:revision>
  <dcterms:created xsi:type="dcterms:W3CDTF">2020-10-11T09:40:06Z</dcterms:created>
  <dcterms:modified xsi:type="dcterms:W3CDTF">2020-10-13T09:40:18Z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0x010100C4A0F74F7DACFC4DB6E0A1D9B680600E</vt:lpwstr>
  </property>
</Properties>
</file>